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1" r:id="rId3"/>
    <p:sldId id="258" r:id="rId4"/>
    <p:sldId id="260" r:id="rId5"/>
    <p:sldId id="273" r:id="rId6"/>
    <p:sldId id="280" r:id="rId7"/>
    <p:sldId id="261" r:id="rId8"/>
    <p:sldId id="270" r:id="rId9"/>
    <p:sldId id="263" r:id="rId10"/>
    <p:sldId id="272" r:id="rId11"/>
    <p:sldId id="279" r:id="rId12"/>
    <p:sldId id="262" r:id="rId13"/>
    <p:sldId id="274" r:id="rId14"/>
    <p:sldId id="264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331CC96-D598-4BEC-8701-AA7BC2849BCE}" type="datetimeFigureOut">
              <a:rPr lang="ru-RU" smtClean="0"/>
              <a:t>03.05.2023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D506ABD-DF0E-4590-BCB7-AD3FD18EE4D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-2767"/>
            <a:ext cx="666458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6"/>
                </a:solidFill>
              </a:rPr>
              <a:t>«Маленькие герои большой войны»</a:t>
            </a:r>
            <a:endParaRPr lang="ru-RU" sz="6600" b="1" dirty="0">
              <a:solidFill>
                <a:schemeClr val="accent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75546" y="3136554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Посвящается </a:t>
            </a:r>
            <a:r>
              <a:rPr lang="ru-RU" sz="2400" b="1" dirty="0" smtClean="0">
                <a:solidFill>
                  <a:schemeClr val="accent6"/>
                </a:solidFill>
              </a:rPr>
              <a:t>78-летию Победы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С</a:t>
            </a:r>
            <a:r>
              <a:rPr lang="ru-RU" sz="2400" b="1" dirty="0" smtClean="0">
                <a:solidFill>
                  <a:schemeClr val="accent6"/>
                </a:solidFill>
              </a:rPr>
              <a:t>оветского </a:t>
            </a:r>
            <a:r>
              <a:rPr lang="ru-RU" sz="2400" b="1" dirty="0">
                <a:solidFill>
                  <a:schemeClr val="accent6"/>
                </a:solidFill>
              </a:rPr>
              <a:t>народа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в Великой Отечественной </a:t>
            </a:r>
            <a:r>
              <a:rPr lang="ru-RU" sz="2400" b="1" dirty="0" smtClean="0">
                <a:solidFill>
                  <a:schemeClr val="accent6"/>
                </a:solidFill>
              </a:rPr>
              <a:t>войне</a:t>
            </a:r>
            <a:endParaRPr lang="ru-RU" sz="2400" b="1" dirty="0">
              <a:solidFill>
                <a:schemeClr val="accent6"/>
              </a:solidFill>
            </a:endParaRPr>
          </a:p>
        </p:txBody>
      </p:sp>
      <p:pic>
        <p:nvPicPr>
          <p:cNvPr id="3" name="-военные-журавли-3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75102" y="20608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80728"/>
            <a:ext cx="7848872" cy="353943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solidFill>
                  <a:schemeClr val="accent6"/>
                </a:solidFill>
              </a:rPr>
              <a:t>«Герой – это тот, кто творит жизнь вопреки</a:t>
            </a:r>
          </a:p>
          <a:p>
            <a:pPr algn="ctr"/>
            <a:r>
              <a:rPr lang="ru-RU" sz="4400" b="1" i="1" dirty="0">
                <a:solidFill>
                  <a:schemeClr val="accent6"/>
                </a:solidFill>
              </a:rPr>
              <a:t> смерти, кто побеждает смерть</a:t>
            </a:r>
            <a:r>
              <a:rPr lang="ru-RU" sz="4400" b="1" i="1" dirty="0" smtClean="0">
                <a:solidFill>
                  <a:schemeClr val="accent6"/>
                </a:solidFill>
              </a:rPr>
              <a:t>»</a:t>
            </a:r>
            <a:endParaRPr lang="ru-RU" sz="4400" b="1" i="1" dirty="0">
              <a:solidFill>
                <a:schemeClr val="accent6"/>
              </a:solidFill>
            </a:endParaRPr>
          </a:p>
          <a:p>
            <a:pPr algn="r"/>
            <a:endParaRPr lang="ru-RU" sz="2400" b="1" dirty="0" smtClean="0">
              <a:solidFill>
                <a:schemeClr val="accent6"/>
              </a:solidFill>
            </a:endParaRPr>
          </a:p>
          <a:p>
            <a:pPr algn="r"/>
            <a:r>
              <a:rPr lang="ru-RU" sz="2400" b="1" dirty="0" smtClean="0">
                <a:solidFill>
                  <a:schemeClr val="accent6"/>
                </a:solidFill>
              </a:rPr>
              <a:t>Максим Горький</a:t>
            </a:r>
            <a:endParaRPr lang="ru-RU" sz="2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4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750106" y="150190"/>
            <a:ext cx="55721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</a:rPr>
              <a:t>Дети - Герои Великой отечественной войны</a:t>
            </a:r>
          </a:p>
        </p:txBody>
      </p:sp>
      <p:sp>
        <p:nvSpPr>
          <p:cNvPr id="22531" name="Прямоугольник 5"/>
          <p:cNvSpPr>
            <a:spLocks noChangeArrowheads="1"/>
          </p:cNvSpPr>
          <p:nvPr/>
        </p:nvSpPr>
        <p:spPr bwMode="auto">
          <a:xfrm>
            <a:off x="1097387" y="1268254"/>
            <a:ext cx="471488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В страшные годы войны вместе с взрослыми взялись за оружие дети, чтобы защитить Родину от ненавистного врага.</a:t>
            </a:r>
            <a:endParaRPr lang="ru-RU" sz="2400" i="1" dirty="0"/>
          </a:p>
        </p:txBody>
      </p:sp>
      <p:pic>
        <p:nvPicPr>
          <p:cNvPr id="22532" name="Picture 7" descr="http://sqteam.ru/blog.php?vqjsh=/wpioqzk/avariynoe_zazhiganie_az_1_6434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7040" y="2924944"/>
            <a:ext cx="2856032" cy="357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Прямоугольник 8"/>
          <p:cNvSpPr>
            <a:spLocks noChangeArrowheads="1"/>
          </p:cNvSpPr>
          <p:nvPr/>
        </p:nvSpPr>
        <p:spPr bwMode="auto">
          <a:xfrm>
            <a:off x="3993072" y="3356992"/>
            <a:ext cx="507209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Мальчики и девочки шли на фронт в военные части, становились сыновьями и </a:t>
            </a:r>
            <a:r>
              <a:rPr lang="ru-RU" sz="2000" b="1" i="1" dirty="0" smtClean="0"/>
              <a:t>дочерями </a:t>
            </a:r>
            <a:r>
              <a:rPr lang="ru-RU" sz="2000" b="1" i="1" dirty="0"/>
              <a:t>полков. Они были разведчиками и связистами, сестрами милосердия и подрывщиками.</a:t>
            </a:r>
            <a:endParaRPr lang="ru-RU" sz="2000" i="1" dirty="0"/>
          </a:p>
        </p:txBody>
      </p:sp>
      <p:pic>
        <p:nvPicPr>
          <p:cNvPr id="22534" name="Picture 4" descr="http://s001.radikal.ru/i194/1105/98/b678aea7e27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1577" y="-1"/>
            <a:ext cx="3252423" cy="3161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2"/>
          <p:cNvSpPr>
            <a:spLocks noChangeArrowheads="1"/>
          </p:cNvSpPr>
          <p:nvPr/>
        </p:nvSpPr>
        <p:spPr bwMode="auto">
          <a:xfrm>
            <a:off x="4857747" y="208436"/>
            <a:ext cx="4071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Валентин  Котик </a:t>
            </a:r>
          </a:p>
        </p:txBody>
      </p:sp>
      <p:pic>
        <p:nvPicPr>
          <p:cNvPr id="24579" name="Picture 4" descr="http://fs203.jpe.ru/0de0/3262084_00316e11.jpg?share=o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188639"/>
            <a:ext cx="3170061" cy="481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 descr="Golden Star medal 473.jpg"/>
          <p:cNvPicPr>
            <a:picLocks noChangeAspect="1" noChangeArrowheads="1"/>
          </p:cNvPicPr>
          <p:nvPr/>
        </p:nvPicPr>
        <p:blipFill>
          <a:blip r:embed="rId3"/>
          <a:srcRect r="52499"/>
          <a:stretch>
            <a:fillRect/>
          </a:stretch>
        </p:blipFill>
        <p:spPr bwMode="auto">
          <a:xfrm>
            <a:off x="3073486" y="4077072"/>
            <a:ext cx="114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469714" y="994799"/>
            <a:ext cx="445997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i="1" dirty="0" smtClean="0"/>
              <a:t>партизан-разведчик партизанского </a:t>
            </a:r>
            <a:r>
              <a:rPr lang="ru-RU" b="1" i="1" dirty="0"/>
              <a:t>отряда имени </a:t>
            </a:r>
            <a:r>
              <a:rPr lang="ru-RU" b="1" i="1" dirty="0" err="1"/>
              <a:t>Кармелюка</a:t>
            </a:r>
            <a:r>
              <a:rPr lang="ru-RU" b="1" i="1" dirty="0"/>
              <a:t>, действовавшего </a:t>
            </a:r>
            <a:r>
              <a:rPr lang="ru-RU" b="1" i="1" dirty="0" smtClean="0"/>
              <a:t>на территории </a:t>
            </a:r>
            <a:r>
              <a:rPr lang="ru-RU" b="1" i="1" dirty="0"/>
              <a:t>Каменец-Подольской области Украинской ССР; самый младший по возрасту Герой Советского Союза</a:t>
            </a:r>
            <a:r>
              <a:rPr lang="ru-RU" b="1" i="1" dirty="0" smtClean="0"/>
              <a:t>.</a:t>
            </a:r>
          </a:p>
          <a:p>
            <a:pPr indent="450215" algn="just">
              <a:spcAft>
                <a:spcPts val="0"/>
              </a:spcAft>
            </a:pPr>
            <a:r>
              <a:rPr lang="ru-RU" dirty="0"/>
              <a:t>16 февраля 1944 года в бою за город Изяслав Каменец-Подольской ныне Хмельницкой области 14-летний партизанский разведчик был смертельно ранен и на следующий день скончался</a:t>
            </a:r>
            <a:r>
              <a:rPr lang="ru-RU" dirty="0" smtClean="0"/>
              <a:t>.</a:t>
            </a:r>
          </a:p>
          <a:p>
            <a:pPr indent="450215" algn="just">
              <a:spcAft>
                <a:spcPts val="0"/>
              </a:spcAft>
            </a:pPr>
            <a:endParaRPr lang="ru-RU" b="1" dirty="0" smtClean="0"/>
          </a:p>
          <a:p>
            <a:pPr indent="450215" algn="just">
              <a:spcAft>
                <a:spcPts val="0"/>
              </a:spcAft>
            </a:pPr>
            <a:r>
              <a:rPr lang="ru-RU" b="1" dirty="0" smtClean="0"/>
              <a:t>Валентину Котику присвоено звание Героя Советского Союза посмертно.</a:t>
            </a:r>
            <a:endParaRPr lang="ru-RU" b="1" dirty="0"/>
          </a:p>
          <a:p>
            <a:pPr indent="450215" algn="just">
              <a:spcAft>
                <a:spcPts val="0"/>
              </a:spcAft>
            </a:pPr>
            <a:endParaRPr lang="ru-RU" b="0" i="0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0"/>
            <a:ext cx="777686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Указ</a:t>
            </a:r>
          </a:p>
          <a:p>
            <a:pPr algn="ctr"/>
            <a:r>
              <a:rPr lang="ru-RU" sz="2400" dirty="0"/>
              <a:t>Президиума Верховного Совета СССР</a:t>
            </a:r>
          </a:p>
          <a:p>
            <a:pPr algn="ctr"/>
            <a:r>
              <a:rPr lang="ru-RU" sz="2400" dirty="0"/>
              <a:t>о присвоении посмертно звания Героя Советского</a:t>
            </a:r>
          </a:p>
          <a:p>
            <a:pPr algn="ctr"/>
            <a:r>
              <a:rPr lang="ru-RU" sz="2400" dirty="0"/>
              <a:t>Союза пионеру-партизану Котику В.А.</a:t>
            </a:r>
          </a:p>
          <a:p>
            <a:pPr algn="just"/>
            <a:r>
              <a:rPr lang="ru-RU" b="1" i="1" dirty="0" smtClean="0"/>
              <a:t>        «</a:t>
            </a:r>
            <a:r>
              <a:rPr lang="ru-RU" sz="2400" b="1" i="1" dirty="0" smtClean="0"/>
              <a:t>За </a:t>
            </a:r>
            <a:r>
              <a:rPr lang="ru-RU" sz="2400" b="1" i="1" dirty="0"/>
              <a:t>проявленные мужество и героизм в боях с </a:t>
            </a:r>
            <a:r>
              <a:rPr lang="ru-RU" sz="2400" b="1" i="1" dirty="0" smtClean="0"/>
              <a:t>немецко-фашистскими </a:t>
            </a:r>
            <a:r>
              <a:rPr lang="ru-RU" sz="2400" b="1" i="1" dirty="0"/>
              <a:t>захватчиками во время Великой </a:t>
            </a:r>
            <a:r>
              <a:rPr lang="ru-RU" sz="2400" b="1" i="1" dirty="0" smtClean="0"/>
              <a:t>Отечественной войны </a:t>
            </a:r>
            <a:r>
              <a:rPr lang="ru-RU" sz="2400" b="1" i="1" dirty="0"/>
              <a:t>присвоить пионеру-партизану Котику Валентину Александровичу звание Героя Советского </a:t>
            </a:r>
            <a:r>
              <a:rPr lang="ru-RU" sz="2400" b="1" i="1" dirty="0" smtClean="0"/>
              <a:t>Союза»</a:t>
            </a:r>
            <a:r>
              <a:rPr lang="ru-RU" sz="2400" i="1" dirty="0" smtClean="0"/>
              <a:t>.</a:t>
            </a:r>
            <a:endParaRPr lang="ru-RU" sz="2400" i="1" dirty="0"/>
          </a:p>
          <a:p>
            <a:pPr algn="r"/>
            <a:r>
              <a:rPr lang="ru-RU" sz="2000" dirty="0"/>
              <a:t>Председатель Президиума Верховного Совета СССР</a:t>
            </a:r>
          </a:p>
          <a:p>
            <a:pPr algn="r"/>
            <a:r>
              <a:rPr lang="ru-RU" sz="2000" dirty="0"/>
              <a:t>К. Ворошилов</a:t>
            </a:r>
          </a:p>
          <a:p>
            <a:pPr algn="r"/>
            <a:r>
              <a:rPr lang="ru-RU" sz="2000" dirty="0"/>
              <a:t>Секретарь Президиума Верховного Совета СССР</a:t>
            </a:r>
          </a:p>
          <a:p>
            <a:pPr algn="r"/>
            <a:r>
              <a:rPr lang="ru-RU" sz="2000" dirty="0"/>
              <a:t>М. </a:t>
            </a:r>
            <a:r>
              <a:rPr lang="ru-RU" sz="2000" dirty="0" err="1"/>
              <a:t>Георгадзе</a:t>
            </a:r>
            <a:endParaRPr lang="ru-RU" sz="2400" dirty="0"/>
          </a:p>
          <a:p>
            <a:endParaRPr lang="ru-RU" dirty="0" smtClean="0"/>
          </a:p>
          <a:p>
            <a:r>
              <a:rPr lang="ru-RU" sz="1600" i="1" dirty="0" smtClean="0"/>
              <a:t>Москва</a:t>
            </a:r>
            <a:r>
              <a:rPr lang="ru-RU" sz="1600" i="1" dirty="0"/>
              <a:t>, Кремль, 27 июня 1958 г.</a:t>
            </a:r>
          </a:p>
        </p:txBody>
      </p:sp>
    </p:spTree>
    <p:extLst>
      <p:ext uri="{BB962C8B-B14F-4D97-AF65-F5344CB8AC3E}">
        <p14:creationId xmlns:p14="http://schemas.microsoft.com/office/powerpoint/2010/main" val="323326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88640"/>
            <a:ext cx="3672408" cy="5508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64088" y="1484784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Памятник  </a:t>
            </a:r>
          </a:p>
          <a:p>
            <a:pPr algn="ctr"/>
            <a:r>
              <a:rPr lang="ru-RU" sz="2400" b="1" dirty="0" smtClean="0"/>
              <a:t>Вале </a:t>
            </a:r>
            <a:r>
              <a:rPr lang="ru-RU" sz="2400" b="1" dirty="0" smtClean="0"/>
              <a:t>Котику</a:t>
            </a:r>
          </a:p>
          <a:p>
            <a:pPr algn="ctr"/>
            <a:r>
              <a:rPr lang="ru-RU" sz="2400" dirty="0"/>
              <a:t>в городе Шепетовка Хмельницкой области Украины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91288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6" descr="http://www.molodguard.ru/images/newphoto32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116632"/>
            <a:ext cx="3066147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Прямоугольник 7"/>
          <p:cNvSpPr>
            <a:spLocks noChangeArrowheads="1"/>
          </p:cNvSpPr>
          <p:nvPr/>
        </p:nvSpPr>
        <p:spPr bwMode="auto">
          <a:xfrm>
            <a:off x="4499992" y="188640"/>
            <a:ext cx="40704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DA0000"/>
                </a:solidFill>
              </a:rPr>
              <a:t>Зинаида </a:t>
            </a:r>
            <a:r>
              <a:rPr lang="ru-RU" sz="3600" b="1" dirty="0">
                <a:solidFill>
                  <a:srgbClr val="DA0000"/>
                </a:solidFill>
              </a:rPr>
              <a:t>Портнова</a:t>
            </a:r>
            <a:endParaRPr lang="ru-RU" sz="3600" dirty="0"/>
          </a:p>
        </p:txBody>
      </p:sp>
      <p:pic>
        <p:nvPicPr>
          <p:cNvPr id="25605" name="Picture 6" descr="Golden Star medal 473.jpg"/>
          <p:cNvPicPr>
            <a:picLocks noChangeAspect="1" noChangeArrowheads="1"/>
          </p:cNvPicPr>
          <p:nvPr/>
        </p:nvPicPr>
        <p:blipFill>
          <a:blip r:embed="rId3"/>
          <a:srcRect r="52499"/>
          <a:stretch>
            <a:fillRect/>
          </a:stretch>
        </p:blipFill>
        <p:spPr bwMode="auto">
          <a:xfrm>
            <a:off x="2915816" y="4097621"/>
            <a:ext cx="114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398569" y="764704"/>
            <a:ext cx="43571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333333"/>
                </a:solidFill>
              </a:rPr>
              <a:t>партизанка - член подпольной </a:t>
            </a:r>
            <a:r>
              <a:rPr lang="ru-RU" b="1" i="1" dirty="0" err="1">
                <a:solidFill>
                  <a:srgbClr val="333333"/>
                </a:solidFill>
              </a:rPr>
              <a:t>комсомсомольско</a:t>
            </a:r>
            <a:r>
              <a:rPr lang="ru-RU" b="1" i="1" dirty="0">
                <a:solidFill>
                  <a:srgbClr val="333333"/>
                </a:solidFill>
              </a:rPr>
              <a:t>-молодёжной организации "Юные мстители"; разведчица партизанского отряда имени К.Е. Ворошилова на </a:t>
            </a:r>
            <a:r>
              <a:rPr lang="ru-RU" b="1" i="1" dirty="0" smtClean="0">
                <a:solidFill>
                  <a:srgbClr val="333333"/>
                </a:solidFill>
              </a:rPr>
              <a:t>территории </a:t>
            </a:r>
            <a:r>
              <a:rPr lang="ru-RU" b="1" i="1" dirty="0">
                <a:solidFill>
                  <a:srgbClr val="333333"/>
                </a:solidFill>
              </a:rPr>
              <a:t>Белорусской ССР</a:t>
            </a:r>
            <a:r>
              <a:rPr lang="ru-RU" b="1" i="1" dirty="0" smtClean="0">
                <a:solidFill>
                  <a:srgbClr val="333333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</a:rPr>
              <a:t>В 1943 году Зина попала в гестапо. Отважная </a:t>
            </a:r>
            <a:r>
              <a:rPr lang="ru-RU" dirty="0">
                <a:solidFill>
                  <a:srgbClr val="000000"/>
                </a:solidFill>
              </a:rPr>
              <a:t>юная пионерка была зверски замучена, но до последней минуты оставалась стойкой, мужественной, несгибаемой. </a:t>
            </a:r>
            <a:endParaRPr lang="ru-RU" dirty="0" smtClean="0">
              <a:solidFill>
                <a:srgbClr val="000000"/>
              </a:solidFill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</a:rPr>
              <a:t>13 </a:t>
            </a:r>
            <a:r>
              <a:rPr lang="ru-RU" dirty="0">
                <a:solidFill>
                  <a:srgbClr val="000000"/>
                </a:solidFill>
              </a:rPr>
              <a:t>января 1944 года Зину Портнову расстреляли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r>
              <a:rPr lang="ru-RU" b="1" dirty="0" smtClean="0">
                <a:solidFill>
                  <a:srgbClr val="000000"/>
                </a:solidFill>
              </a:rPr>
              <a:t>Зинаиде Портновой присвоено звание Героя </a:t>
            </a:r>
            <a:r>
              <a:rPr lang="ru-RU" b="1" dirty="0" err="1" smtClean="0">
                <a:solidFill>
                  <a:srgbClr val="000000"/>
                </a:solidFill>
              </a:rPr>
              <a:t>Советсткого</a:t>
            </a:r>
            <a:r>
              <a:rPr lang="ru-RU" b="1" dirty="0" smtClean="0">
                <a:solidFill>
                  <a:srgbClr val="000000"/>
                </a:solidFill>
              </a:rPr>
              <a:t> Союза посмертно.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rblogger.ru/img3/2019/gorod-na-pamyat-470-vshv-vdnh-sssr-yuzhnaya-alleya/36.-VDNH.-Pavilon-YUnnaty.-18.05.19.09.-Portnova.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3" y="138404"/>
            <a:ext cx="3681897" cy="55228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64088" y="1484784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Бюст  </a:t>
            </a:r>
          </a:p>
          <a:p>
            <a:pPr algn="ctr"/>
            <a:r>
              <a:rPr lang="ru-RU" sz="2400" b="1" dirty="0" smtClean="0"/>
              <a:t>Зинаиде Портновой </a:t>
            </a:r>
          </a:p>
          <a:p>
            <a:pPr algn="ctr"/>
            <a:r>
              <a:rPr lang="ru-RU" sz="2400" dirty="0" smtClean="0"/>
              <a:t>в г. Москва, ВДНХ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503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5" descr="http://4.bp.blogspot.com/-fXfM4Sgsqmc/UOLVEHezJ9I/AAAAAAAABuA/ivcukoAAx14/s1600/20+%25D0%25B3%25D0%25BE%25D0%25BB%25D0%25B8%25D0%25BA%25D0%25BE%25D0%25B2+%25D0%25BB%25D0%25B5%25D0%25BD%25D1%258F.jpeg"/>
          <p:cNvPicPr>
            <a:picLocks noChangeAspect="1" noChangeArrowheads="1"/>
          </p:cNvPicPr>
          <p:nvPr/>
        </p:nvPicPr>
        <p:blipFill>
          <a:blip r:embed="rId2"/>
          <a:srcRect l="10526" r="8771"/>
          <a:stretch>
            <a:fillRect/>
          </a:stretch>
        </p:blipFill>
        <p:spPr bwMode="auto">
          <a:xfrm>
            <a:off x="1115616" y="185296"/>
            <a:ext cx="3740988" cy="5150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6" descr="Golden Star medal 473.jpg"/>
          <p:cNvPicPr>
            <a:picLocks noChangeAspect="1" noChangeArrowheads="1"/>
          </p:cNvPicPr>
          <p:nvPr/>
        </p:nvPicPr>
        <p:blipFill>
          <a:blip r:embed="rId3"/>
          <a:srcRect r="52499"/>
          <a:stretch>
            <a:fillRect/>
          </a:stretch>
        </p:blipFill>
        <p:spPr bwMode="auto">
          <a:xfrm>
            <a:off x="3635896" y="4437112"/>
            <a:ext cx="114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Прямоугольник 7"/>
          <p:cNvSpPr>
            <a:spLocks noChangeArrowheads="1"/>
          </p:cNvSpPr>
          <p:nvPr/>
        </p:nvSpPr>
        <p:spPr bwMode="auto">
          <a:xfrm>
            <a:off x="5307074" y="0"/>
            <a:ext cx="3317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Лёня Голиков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32039" y="636783"/>
            <a:ext cx="4067944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333333"/>
                </a:solidFill>
              </a:rPr>
              <a:t>юный партизан-разведчик </a:t>
            </a:r>
            <a:r>
              <a:rPr lang="ru-RU" sz="2000" b="1" i="1" dirty="0">
                <a:solidFill>
                  <a:srgbClr val="333333"/>
                </a:solidFill>
              </a:rPr>
              <a:t>67-го партизанского отряда 4-й Ленинградской партизанской бригады, </a:t>
            </a:r>
            <a:r>
              <a:rPr lang="ru-RU" sz="2000" b="1" i="1" dirty="0" smtClean="0">
                <a:solidFill>
                  <a:srgbClr val="333333"/>
                </a:solidFill>
              </a:rPr>
              <a:t>действовавшей </a:t>
            </a:r>
            <a:r>
              <a:rPr lang="ru-RU" sz="2000" b="1" i="1" dirty="0">
                <a:solidFill>
                  <a:srgbClr val="333333"/>
                </a:solidFill>
              </a:rPr>
              <a:t>на территории </a:t>
            </a:r>
            <a:r>
              <a:rPr lang="ru-RU" sz="2000" b="1" i="1" dirty="0" smtClean="0">
                <a:solidFill>
                  <a:srgbClr val="333333"/>
                </a:solidFill>
              </a:rPr>
              <a:t>Новгородской </a:t>
            </a:r>
            <a:r>
              <a:rPr lang="ru-RU" sz="2000" b="1" i="1" dirty="0">
                <a:solidFill>
                  <a:srgbClr val="333333"/>
                </a:solidFill>
              </a:rPr>
              <a:t>и Псковской </a:t>
            </a:r>
            <a:r>
              <a:rPr lang="ru-RU" sz="2000" b="1" i="1" dirty="0" smtClean="0">
                <a:solidFill>
                  <a:srgbClr val="333333"/>
                </a:solidFill>
              </a:rPr>
              <a:t>областей.</a:t>
            </a:r>
          </a:p>
          <a:p>
            <a:pPr algn="just"/>
            <a:r>
              <a:rPr lang="ru-RU" sz="2000" dirty="0" smtClean="0">
                <a:solidFill>
                  <a:srgbClr val="333333"/>
                </a:solidFill>
              </a:rPr>
              <a:t>24 января 1943 г. партизанский отряд, в котором находился Лёня, был окружен гитлеровцами. В перестрелке Леонид Голиков погиб. </a:t>
            </a:r>
          </a:p>
          <a:p>
            <a:pPr algn="just"/>
            <a:endParaRPr lang="ru-RU" sz="1100" b="1" dirty="0" smtClean="0">
              <a:solidFill>
                <a:srgbClr val="333333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333333"/>
                </a:solidFill>
              </a:rPr>
              <a:t>Леониду Голикову присвоено звание Героя Советского Союза посмертно.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128" y="332656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Герою </a:t>
            </a:r>
            <a:r>
              <a:rPr lang="ru-RU" sz="2000" b="1" i="1" dirty="0"/>
              <a:t>Советского </a:t>
            </a:r>
            <a:r>
              <a:rPr lang="ru-RU" sz="2000" b="1" i="1" dirty="0" smtClean="0"/>
              <a:t>Союза Голикову </a:t>
            </a:r>
            <a:r>
              <a:rPr lang="ru-RU" sz="2000" b="1" i="1" dirty="0"/>
              <a:t>Леониду </a:t>
            </a:r>
            <a:r>
              <a:rPr lang="ru-RU" sz="2000" b="1" i="1" dirty="0" smtClean="0"/>
              <a:t>Александровичу:</a:t>
            </a:r>
          </a:p>
          <a:p>
            <a:endParaRPr lang="ru-RU" sz="2000" b="1" i="1" dirty="0" smtClean="0"/>
          </a:p>
          <a:p>
            <a:pPr algn="just"/>
            <a:r>
              <a:rPr lang="ru-RU" sz="2400" b="1" dirty="0" smtClean="0"/>
              <a:t>«За </a:t>
            </a:r>
            <a:r>
              <a:rPr lang="ru-RU" sz="2400" b="1" dirty="0"/>
              <a:t>Ваш геройский подвиг в борьбе против </a:t>
            </a:r>
            <a:r>
              <a:rPr lang="ru-RU" sz="2400" b="1" dirty="0" smtClean="0"/>
              <a:t>немецко-фашистских захватчиков </a:t>
            </a:r>
            <a:r>
              <a:rPr lang="ru-RU" sz="2400" b="1" dirty="0"/>
              <a:t>в тылу противника и за особые заслуги </a:t>
            </a:r>
            <a:r>
              <a:rPr lang="ru-RU" sz="2400" b="1" dirty="0" smtClean="0"/>
              <a:t>в организации партизанского </a:t>
            </a:r>
            <a:r>
              <a:rPr lang="ru-RU" sz="2400" b="1" dirty="0"/>
              <a:t>движения Ленинградской области Президиум Верховного Совета СССР своим Указом от 2 апреля 1944 года присвоил Вам звание Героя Советского </a:t>
            </a:r>
            <a:r>
              <a:rPr lang="ru-RU" sz="2400" b="1" dirty="0" smtClean="0"/>
              <a:t>Союза».</a:t>
            </a:r>
            <a:endParaRPr lang="ru-RU" sz="2400" b="1" dirty="0"/>
          </a:p>
          <a:p>
            <a:pPr algn="r"/>
            <a:r>
              <a:rPr lang="ru-RU" sz="2000" b="1" i="1" dirty="0"/>
              <a:t>Председатель Президиума Верховного Совета СССР</a:t>
            </a:r>
          </a:p>
          <a:p>
            <a:pPr algn="r"/>
            <a:r>
              <a:rPr lang="ru-RU" sz="2000" b="1" i="1" dirty="0"/>
              <a:t>М. Калинин</a:t>
            </a:r>
          </a:p>
          <a:p>
            <a:pPr algn="r"/>
            <a:r>
              <a:rPr lang="ru-RU" sz="2000" b="1" i="1" dirty="0"/>
              <a:t>Секретарь Президиума Верховного Совета СССР</a:t>
            </a:r>
          </a:p>
          <a:p>
            <a:pPr algn="r"/>
            <a:r>
              <a:rPr lang="ru-RU" sz="2000" b="1" i="1" dirty="0"/>
              <a:t>А. </a:t>
            </a:r>
            <a:r>
              <a:rPr lang="ru-RU" sz="2000" b="1" i="1" dirty="0" err="1"/>
              <a:t>Горкин</a:t>
            </a:r>
            <a:r>
              <a:rPr lang="ru-RU" sz="2000" b="1" i="1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35120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emory-tour.ru/files/images/izobrazheniya/Novgorodskaya_obl/4/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632"/>
            <a:ext cx="416325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8144" y="1124744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Памятник </a:t>
            </a:r>
          </a:p>
          <a:p>
            <a:pPr algn="ctr"/>
            <a:r>
              <a:rPr lang="ru-RU" sz="2400" b="1" dirty="0" smtClean="0"/>
              <a:t>Леониду Голикову </a:t>
            </a:r>
          </a:p>
          <a:p>
            <a:pPr algn="ctr"/>
            <a:r>
              <a:rPr lang="ru-RU" sz="2400" dirty="0" smtClean="0"/>
              <a:t>в г. Великий Новгород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8787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5364088" y="213166"/>
            <a:ext cx="28853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Марат </a:t>
            </a:r>
            <a:r>
              <a:rPr lang="ru-RU" sz="3600" b="1" dirty="0" err="1">
                <a:solidFill>
                  <a:srgbClr val="C00000"/>
                </a:solidFill>
              </a:rPr>
              <a:t>Казей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84" y="332655"/>
            <a:ext cx="3384376" cy="45224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184" y="3940608"/>
            <a:ext cx="1140051" cy="182895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72000" y="859497"/>
            <a:ext cx="43204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333333"/>
                </a:solidFill>
              </a:rPr>
              <a:t>юный </a:t>
            </a:r>
            <a:r>
              <a:rPr lang="ru-RU" b="1" i="1" dirty="0">
                <a:solidFill>
                  <a:srgbClr val="333333"/>
                </a:solidFill>
              </a:rPr>
              <a:t>партизан партизанского отряда имени 25-летия Октября; разведчик штаба 200-й партизанской бригады имени К.К. Рокоссовского на </a:t>
            </a:r>
            <a:r>
              <a:rPr lang="ru-RU" b="1" i="1" dirty="0" smtClean="0">
                <a:solidFill>
                  <a:srgbClr val="333333"/>
                </a:solidFill>
              </a:rPr>
              <a:t>территории </a:t>
            </a:r>
            <a:r>
              <a:rPr lang="ru-RU" b="1" i="1" dirty="0">
                <a:solidFill>
                  <a:srgbClr val="333333"/>
                </a:solidFill>
              </a:rPr>
              <a:t>Белорусской ССР</a:t>
            </a:r>
            <a:r>
              <a:rPr lang="ru-RU" b="1" i="1" dirty="0" smtClean="0">
                <a:solidFill>
                  <a:srgbClr val="333333"/>
                </a:solidFill>
              </a:rPr>
              <a:t>. </a:t>
            </a:r>
          </a:p>
          <a:p>
            <a:pPr algn="just"/>
            <a:r>
              <a:rPr lang="ru-RU" dirty="0" smtClean="0">
                <a:solidFill>
                  <a:srgbClr val="333333"/>
                </a:solidFill>
              </a:rPr>
              <a:t>11 </a:t>
            </a:r>
            <a:r>
              <a:rPr lang="ru-RU" dirty="0">
                <a:solidFill>
                  <a:srgbClr val="333333"/>
                </a:solidFill>
              </a:rPr>
              <a:t>мая 1944-го года, возвращаясь с задания, Марат и командир разведки наткнулись на </a:t>
            </a:r>
            <a:r>
              <a:rPr lang="ru-RU" dirty="0" smtClean="0">
                <a:solidFill>
                  <a:srgbClr val="333333"/>
                </a:solidFill>
              </a:rPr>
              <a:t>немцев. Марат </a:t>
            </a:r>
            <a:r>
              <a:rPr lang="ru-RU" dirty="0">
                <a:solidFill>
                  <a:srgbClr val="333333"/>
                </a:solidFill>
              </a:rPr>
              <a:t>был тяжело ранен. Пока были патроны, держал оборону, а когда магазин опустел, взял в руки </a:t>
            </a:r>
            <a:r>
              <a:rPr lang="ru-RU" dirty="0" smtClean="0">
                <a:solidFill>
                  <a:srgbClr val="333333"/>
                </a:solidFill>
              </a:rPr>
              <a:t>две гранаты. Одну </a:t>
            </a:r>
            <a:r>
              <a:rPr lang="ru-RU" dirty="0">
                <a:solidFill>
                  <a:srgbClr val="333333"/>
                </a:solidFill>
              </a:rPr>
              <a:t>бросил в немцев, а </a:t>
            </a:r>
            <a:r>
              <a:rPr lang="ru-RU" dirty="0" smtClean="0">
                <a:solidFill>
                  <a:srgbClr val="333333"/>
                </a:solidFill>
              </a:rPr>
              <a:t>второй взорвал </a:t>
            </a:r>
            <a:r>
              <a:rPr lang="ru-RU" dirty="0">
                <a:solidFill>
                  <a:srgbClr val="333333"/>
                </a:solidFill>
              </a:rPr>
              <a:t>себя вместе с врагами</a:t>
            </a:r>
            <a:r>
              <a:rPr lang="ru-RU" dirty="0" smtClean="0">
                <a:solidFill>
                  <a:srgbClr val="333333"/>
                </a:solidFill>
              </a:rPr>
              <a:t>.</a:t>
            </a:r>
          </a:p>
          <a:p>
            <a:pPr algn="just"/>
            <a:endParaRPr lang="ru-RU" b="1" dirty="0" smtClean="0">
              <a:solidFill>
                <a:srgbClr val="333333"/>
              </a:solidFill>
            </a:endParaRPr>
          </a:p>
          <a:p>
            <a:pPr algn="just"/>
            <a:r>
              <a:rPr lang="ru-RU" b="1" dirty="0" smtClean="0">
                <a:solidFill>
                  <a:srgbClr val="333333"/>
                </a:solidFill>
              </a:rPr>
              <a:t>Марату </a:t>
            </a:r>
            <a:r>
              <a:rPr lang="ru-RU" b="1" dirty="0" err="1" smtClean="0">
                <a:solidFill>
                  <a:srgbClr val="333333"/>
                </a:solidFill>
              </a:rPr>
              <a:t>Казею</a:t>
            </a:r>
            <a:r>
              <a:rPr lang="ru-RU" b="1" dirty="0" smtClean="0">
                <a:solidFill>
                  <a:srgbClr val="333333"/>
                </a:solidFill>
              </a:rPr>
              <a:t> было присвоено звание Героя Советского Союза посмертно.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4048" y="29154"/>
            <a:ext cx="38579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Памятник Марату </a:t>
            </a:r>
            <a:r>
              <a:rPr lang="ru-RU" sz="2400" b="1" dirty="0" err="1"/>
              <a:t>Казею</a:t>
            </a:r>
            <a:r>
              <a:rPr lang="ru-RU" sz="2400" b="1" dirty="0"/>
              <a:t>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в </a:t>
            </a:r>
            <a:r>
              <a:rPr lang="ru-RU" sz="2400" b="1" dirty="0"/>
              <a:t>Минске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08" y="1853156"/>
            <a:ext cx="2952328" cy="42846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0328" y="465747"/>
            <a:ext cx="27179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Марат с сестрами Адой, Лёлей и тетей Ларисой</a:t>
            </a:r>
          </a:p>
        </p:txBody>
      </p:sp>
      <p:pic>
        <p:nvPicPr>
          <p:cNvPr id="2050" name="Picture 2" descr="http://photos.wikimapia.org/p/00/04/84/46/39_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60151"/>
            <a:ext cx="4680520" cy="595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24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 descr="http://www.slavbazar.org/upload/forum/b174f2cb99f23aa3c0a47acf634277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3501008"/>
            <a:ext cx="3284270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Прямоугольник 3"/>
          <p:cNvSpPr>
            <a:spLocks noChangeArrowheads="1"/>
          </p:cNvSpPr>
          <p:nvPr/>
        </p:nvSpPr>
        <p:spPr bwMode="auto">
          <a:xfrm>
            <a:off x="3851920" y="548680"/>
            <a:ext cx="5076658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Century" panose="02040604050505020304" pitchFamily="18" charset="0"/>
              </a:rPr>
              <a:t>ДЕТИ ВОЙНЫ</a:t>
            </a:r>
          </a:p>
          <a:p>
            <a:pPr algn="ctr"/>
            <a:r>
              <a:rPr lang="ru-RU" sz="1600" b="1" dirty="0">
                <a:latin typeface="Century" panose="02040604050505020304" pitchFamily="18" charset="0"/>
              </a:rPr>
              <a:t> </a:t>
            </a:r>
          </a:p>
          <a:p>
            <a:r>
              <a:rPr lang="ru-RU" sz="1600" b="1" dirty="0">
                <a:latin typeface="Century" panose="02040604050505020304" pitchFamily="18" charset="0"/>
              </a:rPr>
              <a:t>Дети войны, вы взрослели под грохот снарядов,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Вам колыбельные петь матерям не пришлось,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Вы не носили красивых и пышных нарядов.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Пулей свинцовою детство от вас унеслось.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/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Дети войны провожали отцов молчаливо,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Все понимая – пришел расставания час.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От матерей своих прятали слезы стыдливо,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Не поднимая печально опущенных глаз.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/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Дети войны на заводах отцов заменили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«Все для победы! Для фронта!» - был лозунг один.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Жили в цехах, за станками и ели, и пили,</a:t>
            </a:r>
            <a:br>
              <a:rPr lang="ru-RU" sz="1600" b="1" dirty="0">
                <a:latin typeface="Century" panose="02040604050505020304" pitchFamily="18" charset="0"/>
              </a:rPr>
            </a:br>
            <a:r>
              <a:rPr lang="ru-RU" sz="1600" b="1" dirty="0">
                <a:latin typeface="Century" panose="02040604050505020304" pitchFamily="18" charset="0"/>
              </a:rPr>
              <a:t>Ночи не спали, но верили – </a:t>
            </a:r>
            <a:r>
              <a:rPr lang="ru-RU" sz="1600" b="1" dirty="0" smtClean="0">
                <a:latin typeface="Century" panose="02040604050505020304" pitchFamily="18" charset="0"/>
              </a:rPr>
              <a:t>МЫ ПОБЕДИМ!</a:t>
            </a:r>
            <a:endParaRPr lang="ru-RU" sz="1600" b="1" dirty="0">
              <a:latin typeface="Century" panose="02040604050505020304" pitchFamily="18" charset="0"/>
            </a:endParaRPr>
          </a:p>
        </p:txBody>
      </p:sp>
      <p:pic>
        <p:nvPicPr>
          <p:cNvPr id="28678" name="Picture 2" descr="http://www.pravmir.ru/wp-content/uploads/2012/03/8c4c82d01b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404664"/>
            <a:ext cx="3262312" cy="244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5220072" cy="3446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386668"/>
            <a:ext cx="4932040" cy="3471332"/>
          </a:xfrm>
          <a:prstGeom prst="rect">
            <a:avLst/>
          </a:prstGeom>
        </p:spPr>
      </p:pic>
      <p:pic>
        <p:nvPicPr>
          <p:cNvPr id="2052" name="Picture 4" descr="https://4.bp.blogspot.com/-BH3TKAoKwXo/XMurPTA_AfI/AAAAAAAA0D0/_TywSClkL6sX0JjsctyTHG4QWczOMfJUwCLcBGAs/s1600/6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6752" y="3789040"/>
            <a:ext cx="6774662" cy="295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расивые картинки С Днем Победы 9 мая (100 фото) 🔥 Прикольные картинки и  юмо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1438"/>
            <a:ext cx="3275856" cy="3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80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9 maya_09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 maya_09</Template>
  <TotalTime>189</TotalTime>
  <Words>525</Words>
  <Application>Microsoft Office PowerPoint</Application>
  <PresentationFormat>Экран (4:3)</PresentationFormat>
  <Paragraphs>64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9 maya_09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ss</dc:creator>
  <cp:lastModifiedBy>User</cp:lastModifiedBy>
  <cp:revision>58</cp:revision>
  <dcterms:created xsi:type="dcterms:W3CDTF">2014-05-15T11:13:41Z</dcterms:created>
  <dcterms:modified xsi:type="dcterms:W3CDTF">2023-05-03T17:02:37Z</dcterms:modified>
</cp:coreProperties>
</file>